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88" r:id="rId16"/>
    <p:sldId id="287" r:id="rId17"/>
    <p:sldId id="289" r:id="rId18"/>
    <p:sldId id="281" r:id="rId19"/>
    <p:sldId id="282" r:id="rId20"/>
    <p:sldId id="283" r:id="rId21"/>
    <p:sldId id="284" r:id="rId22"/>
    <p:sldId id="286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380C1-E93B-4F63-9E7C-76418BCBF704}" type="doc">
      <dgm:prSet loTypeId="urn:microsoft.com/office/officeart/2005/8/layout/venn3" loCatId="relationship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27376D18-73BA-444F-B470-A0A33CC34BF8}">
      <dgm:prSet phldrT="[Текст]"/>
      <dgm:spPr/>
      <dgm:t>
        <a:bodyPr/>
        <a:lstStyle/>
        <a:p>
          <a:r>
            <a:rPr lang="ru-RU" dirty="0" err="1" smtClean="0"/>
            <a:t>Прямі</a:t>
          </a:r>
          <a:r>
            <a:rPr lang="ru-RU" dirty="0" smtClean="0"/>
            <a:t> </a:t>
          </a:r>
          <a:r>
            <a:rPr lang="ru-RU" dirty="0" err="1" smtClean="0"/>
            <a:t>лінії</a:t>
          </a:r>
          <a:r>
            <a:rPr lang="ru-RU" dirty="0" smtClean="0"/>
            <a:t> </a:t>
          </a:r>
          <a:r>
            <a:rPr lang="ru-RU" dirty="0" err="1" smtClean="0"/>
            <a:t>бувають</a:t>
          </a:r>
          <a:endParaRPr lang="ru-RU" dirty="0"/>
        </a:p>
      </dgm:t>
    </dgm:pt>
    <dgm:pt modelId="{34EEAFFC-C0E9-4C13-AC2E-58F11132AF09}" type="parTrans" cxnId="{49BF5DE5-8FF4-4024-96DE-CE43867C1CB8}">
      <dgm:prSet/>
      <dgm:spPr/>
      <dgm:t>
        <a:bodyPr/>
        <a:lstStyle/>
        <a:p>
          <a:endParaRPr lang="ru-RU"/>
        </a:p>
      </dgm:t>
    </dgm:pt>
    <dgm:pt modelId="{51043637-2B30-462B-A758-9F8CC0EB2138}" type="sibTrans" cxnId="{49BF5DE5-8FF4-4024-96DE-CE43867C1CB8}">
      <dgm:prSet/>
      <dgm:spPr/>
      <dgm:t>
        <a:bodyPr/>
        <a:lstStyle/>
        <a:p>
          <a:endParaRPr lang="ru-RU"/>
        </a:p>
      </dgm:t>
    </dgm:pt>
    <dgm:pt modelId="{474F5AB1-9DEC-4319-9D55-A8C81EB59513}">
      <dgm:prSet phldrT="[Текст]"/>
      <dgm:spPr/>
      <dgm:t>
        <a:bodyPr/>
        <a:lstStyle/>
        <a:p>
          <a:r>
            <a:rPr lang="ru-RU" dirty="0" err="1" smtClean="0"/>
            <a:t>Вертикальні</a:t>
          </a:r>
          <a:r>
            <a:rPr lang="ru-RU" dirty="0" smtClean="0"/>
            <a:t> </a:t>
          </a:r>
          <a:endParaRPr lang="ru-RU" dirty="0"/>
        </a:p>
      </dgm:t>
    </dgm:pt>
    <dgm:pt modelId="{FAB4575F-4C6D-4C1E-B12B-D1402B1932CA}" type="parTrans" cxnId="{F0779CF9-494E-436B-969B-F1B56AA447E0}">
      <dgm:prSet/>
      <dgm:spPr/>
      <dgm:t>
        <a:bodyPr/>
        <a:lstStyle/>
        <a:p>
          <a:endParaRPr lang="ru-RU"/>
        </a:p>
      </dgm:t>
    </dgm:pt>
    <dgm:pt modelId="{83533A00-E766-4C76-B156-156E21BF6A49}" type="sibTrans" cxnId="{F0779CF9-494E-436B-969B-F1B56AA447E0}">
      <dgm:prSet/>
      <dgm:spPr/>
      <dgm:t>
        <a:bodyPr/>
        <a:lstStyle/>
        <a:p>
          <a:endParaRPr lang="ru-RU"/>
        </a:p>
      </dgm:t>
    </dgm:pt>
    <dgm:pt modelId="{82FA355F-794A-4CCC-9512-2797D2E495FE}">
      <dgm:prSet phldrT="[Текст]"/>
      <dgm:spPr/>
      <dgm:t>
        <a:bodyPr/>
        <a:lstStyle/>
        <a:p>
          <a:r>
            <a:rPr lang="ru-RU" dirty="0" err="1" smtClean="0"/>
            <a:t>Горизонтальні</a:t>
          </a:r>
          <a:endParaRPr lang="ru-RU" dirty="0"/>
        </a:p>
      </dgm:t>
    </dgm:pt>
    <dgm:pt modelId="{5598B403-201D-475A-A814-83374D36E4C9}" type="parTrans" cxnId="{6ED1B449-66CF-4CCD-AB4D-933148E76038}">
      <dgm:prSet/>
      <dgm:spPr/>
      <dgm:t>
        <a:bodyPr/>
        <a:lstStyle/>
        <a:p>
          <a:endParaRPr lang="ru-RU"/>
        </a:p>
      </dgm:t>
    </dgm:pt>
    <dgm:pt modelId="{CDEA5839-C4D9-41B2-A766-FCA149F7FF88}" type="sibTrans" cxnId="{6ED1B449-66CF-4CCD-AB4D-933148E76038}">
      <dgm:prSet/>
      <dgm:spPr/>
      <dgm:t>
        <a:bodyPr/>
        <a:lstStyle/>
        <a:p>
          <a:endParaRPr lang="ru-RU"/>
        </a:p>
      </dgm:t>
    </dgm:pt>
    <dgm:pt modelId="{001F5E15-84E9-4813-8009-A33BA9B698AD}">
      <dgm:prSet phldrT="[Текст]"/>
      <dgm:spPr/>
      <dgm:t>
        <a:bodyPr/>
        <a:lstStyle/>
        <a:p>
          <a:r>
            <a:rPr lang="ru-RU" dirty="0" err="1" smtClean="0"/>
            <a:t>Похилі</a:t>
          </a:r>
          <a:r>
            <a:rPr lang="ru-RU" dirty="0" smtClean="0"/>
            <a:t> </a:t>
          </a:r>
          <a:endParaRPr lang="ru-RU" dirty="0"/>
        </a:p>
      </dgm:t>
    </dgm:pt>
    <dgm:pt modelId="{5DEDA26C-FA74-4A4F-A897-1C2E74BE6994}" type="parTrans" cxnId="{9177F72D-2452-4E3B-BD35-AA8DDD55D63C}">
      <dgm:prSet/>
      <dgm:spPr/>
      <dgm:t>
        <a:bodyPr/>
        <a:lstStyle/>
        <a:p>
          <a:endParaRPr lang="ru-RU"/>
        </a:p>
      </dgm:t>
    </dgm:pt>
    <dgm:pt modelId="{D2D2E515-9F6E-4B70-80B3-33A6C939A9B3}" type="sibTrans" cxnId="{9177F72D-2452-4E3B-BD35-AA8DDD55D63C}">
      <dgm:prSet/>
      <dgm:spPr/>
      <dgm:t>
        <a:bodyPr/>
        <a:lstStyle/>
        <a:p>
          <a:endParaRPr lang="ru-RU"/>
        </a:p>
      </dgm:t>
    </dgm:pt>
    <dgm:pt modelId="{383BB090-D34E-4133-99B4-D712D809E28C}" type="pres">
      <dgm:prSet presAssocID="{5A5380C1-E93B-4F63-9E7C-76418BCBF7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37A5E20-2BE7-4C0B-B5B7-9E0ABB33A7F7}" type="pres">
      <dgm:prSet presAssocID="{27376D18-73BA-444F-B470-A0A33CC34BF8}" presName="Name5" presStyleLbl="venn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1D7257B-79BB-4BF9-8F4F-90B868AA733D}" type="presOf" srcId="{001F5E15-84E9-4813-8009-A33BA9B698AD}" destId="{137A5E20-2BE7-4C0B-B5B7-9E0ABB33A7F7}" srcOrd="0" destOrd="3" presId="urn:microsoft.com/office/officeart/2005/8/layout/venn3"/>
    <dgm:cxn modelId="{26477A1A-2D54-46AF-A83E-E9BE477F5BD3}" type="presOf" srcId="{474F5AB1-9DEC-4319-9D55-A8C81EB59513}" destId="{137A5E20-2BE7-4C0B-B5B7-9E0ABB33A7F7}" srcOrd="0" destOrd="1" presId="urn:microsoft.com/office/officeart/2005/8/layout/venn3"/>
    <dgm:cxn modelId="{F0779CF9-494E-436B-969B-F1B56AA447E0}" srcId="{27376D18-73BA-444F-B470-A0A33CC34BF8}" destId="{474F5AB1-9DEC-4319-9D55-A8C81EB59513}" srcOrd="0" destOrd="0" parTransId="{FAB4575F-4C6D-4C1E-B12B-D1402B1932CA}" sibTransId="{83533A00-E766-4C76-B156-156E21BF6A49}"/>
    <dgm:cxn modelId="{49BF5DE5-8FF4-4024-96DE-CE43867C1CB8}" srcId="{5A5380C1-E93B-4F63-9E7C-76418BCBF704}" destId="{27376D18-73BA-444F-B470-A0A33CC34BF8}" srcOrd="0" destOrd="0" parTransId="{34EEAFFC-C0E9-4C13-AC2E-58F11132AF09}" sibTransId="{51043637-2B30-462B-A758-9F8CC0EB2138}"/>
    <dgm:cxn modelId="{91A00547-E029-47E6-8C87-3A9D90251333}" type="presOf" srcId="{5A5380C1-E93B-4F63-9E7C-76418BCBF704}" destId="{383BB090-D34E-4133-99B4-D712D809E28C}" srcOrd="0" destOrd="0" presId="urn:microsoft.com/office/officeart/2005/8/layout/venn3"/>
    <dgm:cxn modelId="{6ED1B449-66CF-4CCD-AB4D-933148E76038}" srcId="{27376D18-73BA-444F-B470-A0A33CC34BF8}" destId="{82FA355F-794A-4CCC-9512-2797D2E495FE}" srcOrd="1" destOrd="0" parTransId="{5598B403-201D-475A-A814-83374D36E4C9}" sibTransId="{CDEA5839-C4D9-41B2-A766-FCA149F7FF88}"/>
    <dgm:cxn modelId="{2C039FE7-17AE-41C4-9C20-A8DF39C85267}" type="presOf" srcId="{82FA355F-794A-4CCC-9512-2797D2E495FE}" destId="{137A5E20-2BE7-4C0B-B5B7-9E0ABB33A7F7}" srcOrd="0" destOrd="2" presId="urn:microsoft.com/office/officeart/2005/8/layout/venn3"/>
    <dgm:cxn modelId="{0CF4F79F-4BAC-4127-BBA1-8BD92E303B83}" type="presOf" srcId="{27376D18-73BA-444F-B470-A0A33CC34BF8}" destId="{137A5E20-2BE7-4C0B-B5B7-9E0ABB33A7F7}" srcOrd="0" destOrd="0" presId="urn:microsoft.com/office/officeart/2005/8/layout/venn3"/>
    <dgm:cxn modelId="{9177F72D-2452-4E3B-BD35-AA8DDD55D63C}" srcId="{27376D18-73BA-444F-B470-A0A33CC34BF8}" destId="{001F5E15-84E9-4813-8009-A33BA9B698AD}" srcOrd="2" destOrd="0" parTransId="{5DEDA26C-FA74-4A4F-A897-1C2E74BE6994}" sibTransId="{D2D2E515-9F6E-4B70-80B3-33A6C939A9B3}"/>
    <dgm:cxn modelId="{F257F1B8-5A46-4D39-87B9-4D0BE2C89C0C}" type="presParOf" srcId="{383BB090-D34E-4133-99B4-D712D809E28C}" destId="{137A5E20-2BE7-4C0B-B5B7-9E0ABB33A7F7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A5E20-2BE7-4C0B-B5B7-9E0ABB33A7F7}">
      <dsp:nvSpPr>
        <dsp:cNvPr id="0" name=""/>
        <dsp:cNvSpPr/>
      </dsp:nvSpPr>
      <dsp:spPr>
        <a:xfrm>
          <a:off x="0" y="243681"/>
          <a:ext cx="4038600" cy="4038600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alpha val="50000"/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258" tIns="45720" rIns="222258" bIns="45720" numCol="1" spcCol="1270" anchor="ctr" anchorCtr="1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err="1" smtClean="0"/>
            <a:t>Прямі</a:t>
          </a:r>
          <a:r>
            <a:rPr lang="ru-RU" sz="3600" kern="1200" dirty="0" smtClean="0"/>
            <a:t> </a:t>
          </a:r>
          <a:r>
            <a:rPr lang="ru-RU" sz="3600" kern="1200" dirty="0" err="1" smtClean="0"/>
            <a:t>лінії</a:t>
          </a:r>
          <a:r>
            <a:rPr lang="ru-RU" sz="3600" kern="1200" dirty="0" smtClean="0"/>
            <a:t> </a:t>
          </a:r>
          <a:r>
            <a:rPr lang="ru-RU" sz="3600" kern="1200" dirty="0" err="1" smtClean="0"/>
            <a:t>бувають</a:t>
          </a:r>
          <a:endParaRPr lang="ru-RU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800" kern="1200" dirty="0" err="1" smtClean="0"/>
            <a:t>Вертикальні</a:t>
          </a:r>
          <a:r>
            <a:rPr lang="ru-RU" sz="2800" kern="1200" dirty="0" smtClean="0"/>
            <a:t> </a:t>
          </a:r>
          <a:endParaRPr lang="ru-RU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800" kern="1200" dirty="0" err="1" smtClean="0"/>
            <a:t>Горизонтальні</a:t>
          </a:r>
          <a:endParaRPr lang="ru-RU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800" kern="1200" dirty="0" err="1" smtClean="0"/>
            <a:t>Похилі</a:t>
          </a:r>
          <a:r>
            <a:rPr lang="ru-RU" sz="2800" kern="1200" dirty="0" smtClean="0"/>
            <a:t> </a:t>
          </a:r>
          <a:endParaRPr lang="ru-RU" sz="2800" kern="1200" dirty="0"/>
        </a:p>
      </dsp:txBody>
      <dsp:txXfrm>
        <a:off x="591439" y="835120"/>
        <a:ext cx="2855722" cy="2855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pPr/>
              <a:t>12.09.2016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&#1060;&#1030;&#1030;&#1047;&#1061;&#1042;&#1048;&#1051;&#1048;&#1053;&#1050;&#1040;%20&#1059;&#1057;&#1052;&#1030;&#1061;&#1053;&#1048;&#1057;&#1068;%20(1)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Лінія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Вертикальні  лінії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Горизонтальні лінії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85992"/>
            <a:ext cx="2880320" cy="215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038" b="10416"/>
          <a:stretch/>
        </p:blipFill>
        <p:spPr bwMode="auto">
          <a:xfrm>
            <a:off x="1437134" y="4705350"/>
            <a:ext cx="62103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96" y="2357430"/>
            <a:ext cx="2857520" cy="211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39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Крива і ламана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Крива лінія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Ламана лінія</a:t>
            </a:r>
            <a:endParaRPr lang="ru-RU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18"/>
          <a:stretch/>
        </p:blipFill>
        <p:spPr bwMode="auto">
          <a:xfrm>
            <a:off x="4644008" y="2428875"/>
            <a:ext cx="3600401" cy="240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4040188" cy="244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90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Замкнені і незамкнені лінії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7" y="1700808"/>
            <a:ext cx="85770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76930"/>
            <a:ext cx="2088232" cy="19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72532"/>
            <a:ext cx="3582806" cy="193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76930"/>
            <a:ext cx="2170931" cy="193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16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Замкнені і незамкнені лінії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250391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8800"/>
            <a:ext cx="1847248" cy="331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303070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1278" y="3861048"/>
            <a:ext cx="270033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523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Робота у зошиті. Намалюй </a:t>
            </a:r>
            <a:r>
              <a:rPr lang="uk-UA" dirty="0" smtClean="0"/>
              <a:t> </a:t>
            </a:r>
            <a:r>
              <a:rPr lang="uk-UA" dirty="0" smtClean="0"/>
              <a:t>за </a:t>
            </a:r>
            <a:r>
              <a:rPr lang="uk-UA" dirty="0" smtClean="0"/>
              <a:t>зразком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Результат пошуку зображень за запитом &quot;машина по клітинках&quot;"/>
          <p:cNvPicPr>
            <a:picLocks noChangeAspect="1" noChangeArrowheads="1"/>
          </p:cNvPicPr>
          <p:nvPr/>
        </p:nvPicPr>
        <p:blipFill>
          <a:blip r:embed="rId2"/>
          <a:srcRect l="5263" t="2632" r="48684" b="75000"/>
          <a:stretch>
            <a:fillRect/>
          </a:stretch>
        </p:blipFill>
        <p:spPr bwMode="auto">
          <a:xfrm flipH="1">
            <a:off x="1928794" y="1857364"/>
            <a:ext cx="5404075" cy="285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20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229600" cy="1143000"/>
          </a:xfrm>
        </p:spPr>
        <p:txBody>
          <a:bodyPr>
            <a:noAutofit/>
          </a:bodyPr>
          <a:lstStyle/>
          <a:p>
            <a:r>
              <a:rPr lang="uk-UA" sz="7200" dirty="0" err="1" smtClean="0">
                <a:hlinkClick r:id="rId2" action="ppaction://hlinkfile"/>
              </a:rPr>
              <a:t>Фізкультхвилинка</a:t>
            </a:r>
            <a:r>
              <a:rPr lang="uk-UA" sz="7200" dirty="0" smtClean="0">
                <a:hlinkClick r:id="rId2" action="ppaction://hlinkfile"/>
              </a:rPr>
              <a:t> </a:t>
            </a:r>
            <a:endParaRPr lang="ru-RU" sz="7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Назвіть предмети, що мають форму лінії. Назвіть ці лінії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411407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57255"/>
            <a:ext cx="3528392" cy="264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296" y="4149080"/>
            <a:ext cx="4156720" cy="225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2776"/>
            <a:ext cx="3456384" cy="228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862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Відгадай</a:t>
            </a:r>
            <a:r>
              <a:rPr lang="ru-RU" dirty="0"/>
              <a:t>, яка </a:t>
            </a:r>
            <a:r>
              <a:rPr lang="ru-RU" dirty="0" err="1"/>
              <a:t>лінія</a:t>
            </a:r>
            <a:r>
              <a:rPr lang="ru-RU" dirty="0" smtClean="0"/>
              <a:t>?»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252736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Кольорове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коромисло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Через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річку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повисло. 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3816424" cy="253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355"/>
          <a:stretch/>
        </p:blipFill>
        <p:spPr bwMode="auto">
          <a:xfrm>
            <a:off x="107504" y="3356992"/>
            <a:ext cx="4615522" cy="297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220072" y="5373216"/>
            <a:ext cx="2258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Веселка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Крива </a:t>
            </a:r>
            <a:r>
              <a:rPr lang="ru-RU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7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7544" y="3068960"/>
            <a:ext cx="7772400" cy="1362075"/>
          </a:xfrm>
        </p:spPr>
        <p:txBody>
          <a:bodyPr>
            <a:noAutofit/>
          </a:bodyPr>
          <a:lstStyle/>
          <a:p>
            <a:pPr lvl="0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Точка,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вертикальні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горизонтальні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похилі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Крива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Ламана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Замкнена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незамкнена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множин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556792"/>
            <a:ext cx="7772400" cy="1500187"/>
          </a:xfrm>
        </p:spPr>
        <p:txBody>
          <a:bodyPr/>
          <a:lstStyle/>
          <a:p>
            <a:r>
              <a:rPr lang="uk-UA" dirty="0" smtClean="0"/>
              <a:t>Урок 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Відгадай</a:t>
            </a:r>
            <a:r>
              <a:rPr lang="ru-RU" dirty="0"/>
              <a:t>, яка </a:t>
            </a:r>
            <a:r>
              <a:rPr lang="ru-RU" dirty="0" err="1"/>
              <a:t>лінія</a:t>
            </a:r>
            <a:r>
              <a:rPr lang="ru-RU" dirty="0"/>
              <a:t>?»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1"/>
            <a:ext cx="4032448" cy="1972816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всю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ніч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даху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б’є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постукує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None/>
            </a:pPr>
            <a:r>
              <a:rPr lang="ru-RU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Бурмотить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співає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заколисує</a:t>
            </a:r>
            <a:r>
              <a:rPr lang="ru-RU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52120" y="4869160"/>
            <a:ext cx="2275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Дощ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прямі</a:t>
            </a:r>
            <a:r>
              <a:rPr lang="ru-RU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008" y="1628800"/>
            <a:ext cx="4038600" cy="3027264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3526284"/>
            <a:ext cx="4248472" cy="28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39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Відгадай</a:t>
            </a:r>
            <a:r>
              <a:rPr lang="ru-RU" dirty="0"/>
              <a:t>, яка </a:t>
            </a:r>
            <a:r>
              <a:rPr lang="ru-RU" dirty="0" err="1"/>
              <a:t>лінія</a:t>
            </a:r>
            <a:r>
              <a:rPr lang="ru-RU" dirty="0"/>
              <a:t>?»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051720" y="5373216"/>
            <a:ext cx="3240360" cy="1036712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Висить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сито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людьми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звито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724128" y="5373216"/>
            <a:ext cx="236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Павутиння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Криві</a:t>
            </a:r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лінії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048672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902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З </a:t>
            </a:r>
            <a:r>
              <a:rPr lang="ru-RU" dirty="0" err="1"/>
              <a:t>якими</a:t>
            </a:r>
            <a:r>
              <a:rPr lang="ru-RU" dirty="0"/>
              <a:t> </a:t>
            </a:r>
            <a:r>
              <a:rPr lang="ru-RU" dirty="0" err="1"/>
              <a:t>лініями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ознайомилися</a:t>
            </a:r>
            <a:r>
              <a:rPr lang="ru-RU" dirty="0"/>
              <a:t>?</a:t>
            </a:r>
          </a:p>
          <a:p>
            <a:r>
              <a:rPr lang="ru-RU" dirty="0" err="1" smtClean="0"/>
              <a:t>Наведіть</a:t>
            </a:r>
            <a:r>
              <a:rPr lang="ru-RU" dirty="0" smtClean="0"/>
              <a:t> </a:t>
            </a:r>
            <a:r>
              <a:rPr lang="ru-RU" dirty="0" err="1"/>
              <a:t>приклади</a:t>
            </a:r>
            <a:r>
              <a:rPr lang="ru-RU" dirty="0"/>
              <a:t> таких </a:t>
            </a:r>
            <a:r>
              <a:rPr lang="ru-RU" dirty="0" err="1"/>
              <a:t>ліній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4784"/>
            <a:ext cx="396690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566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09" t="6313" r="7521" b="7611"/>
          <a:stretch/>
        </p:blipFill>
        <p:spPr bwMode="auto">
          <a:xfrm>
            <a:off x="4263653" y="188640"/>
            <a:ext cx="4880348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6664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216" y="6011760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4328" y="601176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2440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600372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200" dirty="0" smtClean="0"/>
              <a:t>Розвиток пам'яті. Після зникнення малюнку відтворіть у пам'яті, що було на малюнку </a:t>
            </a:r>
            <a:endParaRPr lang="ru-RU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81" t="24413" r="5983" b="11399"/>
          <a:stretch/>
        </p:blipFill>
        <p:spPr bwMode="auto">
          <a:xfrm>
            <a:off x="2051720" y="1486987"/>
            <a:ext cx="4896544" cy="514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4280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312" y="4722639"/>
            <a:ext cx="128701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3928" y="1484786"/>
            <a:ext cx="5220072" cy="4641378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Киця</a:t>
            </a:r>
            <a:r>
              <a:rPr lang="ru-RU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Мурка на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всі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ніжки</a:t>
            </a:r>
            <a:endParaRPr lang="ru-RU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Взула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теплії</a:t>
            </a:r>
            <a:r>
              <a:rPr lang="ru-RU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панчішки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одна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загубилась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киці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залишилось</a:t>
            </a:r>
            <a:r>
              <a:rPr lang="ru-RU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84785"/>
            <a:ext cx="3923928" cy="327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28" y="3136293"/>
            <a:ext cx="1287016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934599">
            <a:off x="1319026" y="3284984"/>
            <a:ext cx="1285875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160673">
            <a:off x="2405682" y="2789734"/>
            <a:ext cx="1285875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349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«Не </a:t>
            </a:r>
            <a:r>
              <a:rPr lang="ru-RU" dirty="0" err="1">
                <a:effectLst/>
              </a:rPr>
              <a:t>позіхай</a:t>
            </a:r>
            <a:r>
              <a:rPr lang="ru-RU" dirty="0">
                <a:effectLst/>
              </a:rPr>
              <a:t>, </a:t>
            </a:r>
            <a:r>
              <a:rPr lang="ru-RU" dirty="0" err="1">
                <a:effectLst/>
              </a:rPr>
              <a:t>продовжуй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161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З-за пенька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показалося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заячих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Один зайчик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утік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тепер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буде видно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з-за пенька?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там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залишиться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зайців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4139" y="3933056"/>
            <a:ext cx="1981572" cy="27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1032"/>
            <a:ext cx="6035675" cy="40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829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Точка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94920" cy="152896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</a:t>
            </a:r>
            <a:r>
              <a:rPr lang="ru-RU" dirty="0" err="1"/>
              <a:t>малюнку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 точку. </a:t>
            </a:r>
            <a:r>
              <a:rPr lang="ru-RU" dirty="0" err="1"/>
              <a:t>Це</a:t>
            </a:r>
            <a:r>
              <a:rPr lang="ru-RU" dirty="0"/>
              <a:t> точка-</a:t>
            </a:r>
            <a:r>
              <a:rPr lang="ru-RU" dirty="0" err="1"/>
              <a:t>мандрівниця</a:t>
            </a:r>
            <a:r>
              <a:rPr lang="ru-RU" dirty="0"/>
              <a:t>.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точок</a:t>
            </a:r>
            <a:r>
              <a:rPr lang="ru-RU" dirty="0"/>
              <a:t> </a:t>
            </a:r>
            <a:r>
              <a:rPr lang="ru-RU" dirty="0" err="1"/>
              <a:t>утворюють</a:t>
            </a:r>
            <a:r>
              <a:rPr lang="ru-RU" dirty="0"/>
              <a:t> </a:t>
            </a:r>
            <a:r>
              <a:rPr lang="ru-RU" dirty="0" err="1"/>
              <a:t>пряму</a:t>
            </a:r>
            <a:r>
              <a:rPr lang="ru-RU" dirty="0"/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6051"/>
          <a:stretch/>
        </p:blipFill>
        <p:spPr bwMode="auto">
          <a:xfrm>
            <a:off x="6012160" y="2276872"/>
            <a:ext cx="1981200" cy="170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59" t="18699" r="20958" b="54341"/>
          <a:stretch/>
        </p:blipFill>
        <p:spPr>
          <a:xfrm>
            <a:off x="6156176" y="1556792"/>
            <a:ext cx="2286000" cy="981075"/>
          </a:xfrm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1048"/>
            <a:ext cx="8089538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047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Лінія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/>
              <a:t>Лінія</a:t>
            </a:r>
            <a:r>
              <a:rPr lang="ru-RU" dirty="0" smtClean="0"/>
              <a:t> </a:t>
            </a:r>
            <a:r>
              <a:rPr lang="ru-RU" dirty="0" smtClean="0"/>
              <a:t>не </a:t>
            </a:r>
            <a:r>
              <a:rPr lang="ru-RU" dirty="0" err="1" smtClean="0"/>
              <a:t>має</a:t>
            </a:r>
            <a:r>
              <a:rPr lang="ru-RU" dirty="0" smtClean="0"/>
              <a:t> </a:t>
            </a:r>
            <a:r>
              <a:rPr lang="ru-RU" dirty="0"/>
              <a:t>початку і </a:t>
            </a:r>
            <a:r>
              <a:rPr lang="ru-RU" dirty="0" err="1"/>
              <a:t>кінця</a:t>
            </a:r>
            <a:r>
              <a:rPr lang="ru-RU" dirty="0"/>
              <a:t>. </a:t>
            </a:r>
            <a:endParaRPr lang="ru-RU" dirty="0" smtClean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3334791708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22570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307630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56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276</TotalTime>
  <Words>264</Words>
  <Application>Microsoft Office PowerPoint</Application>
  <PresentationFormat>Экран (4:3)</PresentationFormat>
  <Paragraphs>56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Academic_ID07</vt:lpstr>
      <vt:lpstr>Математика</vt:lpstr>
      <vt:lpstr>Точка, лінія. Прямі лінії (вертикальні, горизонтальні, похилі). Крива лінія. Ламана лінія. Замкнена і незамкнена лінії. Утворення множин</vt:lpstr>
      <vt:lpstr>Лічимо предмети</vt:lpstr>
      <vt:lpstr>Розвиток пам'яті. Після зникнення малюнку відтворіть у пам'яті, що було на малюнку </vt:lpstr>
      <vt:lpstr>Весела лічба</vt:lpstr>
      <vt:lpstr>Гра «Не позіхай, продовжуй»</vt:lpstr>
      <vt:lpstr>З-за пенька показалося 6 заячих вух. Один зайчик утік. Скільки вух тепер буде видно з-за пенька? Скільки там залишиться зайців?</vt:lpstr>
      <vt:lpstr>Точка</vt:lpstr>
      <vt:lpstr>Лінія</vt:lpstr>
      <vt:lpstr>Лінія</vt:lpstr>
      <vt:lpstr>Крива і ламана</vt:lpstr>
      <vt:lpstr>Замкнені і незамкнені лінії</vt:lpstr>
      <vt:lpstr>Замкнені і незамкнені лінії</vt:lpstr>
      <vt:lpstr>Робота у зошиті. Намалюй  за зразком</vt:lpstr>
      <vt:lpstr>Слайд 15</vt:lpstr>
      <vt:lpstr>Фізкультхвилинка </vt:lpstr>
      <vt:lpstr>Слайд 17</vt:lpstr>
      <vt:lpstr>Назвіть предмети, що мають форму лінії. Назвіть ці лінії</vt:lpstr>
      <vt:lpstr>Гра «Відгадай, яка лінія?»</vt:lpstr>
      <vt:lpstr>Гра «Відгадай, яка лінія?»</vt:lpstr>
      <vt:lpstr>Гра «Відгадай, яка лінія?»</vt:lpstr>
      <vt:lpstr>РЕФЛЕКСІЯ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Вадим</cp:lastModifiedBy>
  <cp:revision>37</cp:revision>
  <dcterms:created xsi:type="dcterms:W3CDTF">2015-02-01T14:23:41Z</dcterms:created>
  <dcterms:modified xsi:type="dcterms:W3CDTF">2016-09-12T15:36:26Z</dcterms:modified>
</cp:coreProperties>
</file>